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roxima Nova"/>
      <p:regular r:id="rId17"/>
      <p:bold r:id="rId18"/>
      <p:italic r:id="rId19"/>
      <p:boldItalic r:id="rId20"/>
    </p:embeddedFont>
    <p:embeddedFont>
      <p:font typeface="Barlow"/>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Italic.fntdata"/><Relationship Id="rId11" Type="http://schemas.openxmlformats.org/officeDocument/2006/relationships/slide" Target="slides/slide6.xml"/><Relationship Id="rId22" Type="http://schemas.openxmlformats.org/officeDocument/2006/relationships/font" Target="fonts/Barlow-bold.fntdata"/><Relationship Id="rId10" Type="http://schemas.openxmlformats.org/officeDocument/2006/relationships/slide" Target="slides/slide5.xml"/><Relationship Id="rId21" Type="http://schemas.openxmlformats.org/officeDocument/2006/relationships/font" Target="fonts/Barlow-regular.fntdata"/><Relationship Id="rId13" Type="http://schemas.openxmlformats.org/officeDocument/2006/relationships/slide" Target="slides/slide8.xml"/><Relationship Id="rId24" Type="http://schemas.openxmlformats.org/officeDocument/2006/relationships/font" Target="fonts/Barlow-boldItalic.fntdata"/><Relationship Id="rId12" Type="http://schemas.openxmlformats.org/officeDocument/2006/relationships/slide" Target="slides/slide7.xml"/><Relationship Id="rId23" Type="http://schemas.openxmlformats.org/officeDocument/2006/relationships/font" Target="fonts/Barlow-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italic.fntdata"/><Relationship Id="rId6" Type="http://schemas.openxmlformats.org/officeDocument/2006/relationships/slide" Target="slides/slide1.xml"/><Relationship Id="rId18" Type="http://schemas.openxmlformats.org/officeDocument/2006/relationships/font" Target="fonts/ProximaNov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6SU2O2mg55s"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Concept Video Link: </a:t>
            </a:r>
            <a:r>
              <a:rPr lang="en" u="sng">
                <a:solidFill>
                  <a:schemeClr val="hlink"/>
                </a:solidFill>
                <a:hlinkClick r:id="rId2"/>
              </a:rPr>
              <a:t>https://youtu.be/6SU2O2mg55s</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10dd663d0d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10dd663d0d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10dd663d0d_4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10dd663d0d_4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0fd442c1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0fd442c1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sz="1400">
              <a:solidFill>
                <a:srgbClr val="595959"/>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0fd442c1a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0fd442c1a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10dd663d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10dd663d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3" marL="1828800" rtl="0" algn="l">
              <a:lnSpc>
                <a:spcPct val="115000"/>
              </a:lnSpc>
              <a:spcBef>
                <a:spcPts val="0"/>
              </a:spcBef>
              <a:spcAft>
                <a:spcPts val="0"/>
              </a:spcAft>
              <a:buClr>
                <a:schemeClr val="dk1"/>
              </a:buClr>
              <a:buSzPts val="1400"/>
              <a:buFont typeface="Barlow"/>
              <a:buAutoNum type="arabicPeriod"/>
            </a:pPr>
            <a:r>
              <a:rPr lang="en" sz="1400">
                <a:solidFill>
                  <a:schemeClr val="dk1"/>
                </a:solidFill>
                <a:latin typeface="Barlow"/>
                <a:ea typeface="Barlow"/>
                <a:cs typeface="Barlow"/>
                <a:sym typeface="Barlow"/>
              </a:rPr>
              <a:t>Journify is an audio journaling app in which </a:t>
            </a:r>
            <a:r>
              <a:rPr lang="en" sz="1350">
                <a:solidFill>
                  <a:schemeClr val="dk1"/>
                </a:solidFill>
                <a:highlight>
                  <a:srgbClr val="FFFFFF"/>
                </a:highlight>
                <a:latin typeface="Barlow"/>
                <a:ea typeface="Barlow"/>
                <a:cs typeface="Barlow"/>
                <a:sym typeface="Barlow"/>
              </a:rPr>
              <a:t>people can record their thoughts on the go, get live transcripts, build their timeline, and track their mood based on the audio content they create. Our solution is focused on goals and habits rather than generic reflection and moods. In our solution, users categorize their audio journals by types of goals/habits (exercise, diet, education, career, etc.) In addition, our solution enables users to create and share podcasts from their audio journaling history to promote easier synthesis of their progress, which is not a feature that Journify has.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0fd442c1a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0fd442c1a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0fd442c1a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0fd442c1a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0fdb8f11e3_4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0fdb8f11e3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616161"/>
              </a:buClr>
              <a:buSzPts val="1800"/>
              <a:buFont typeface="Proxima Nova"/>
              <a:buChar char="●"/>
            </a:pPr>
            <a:r>
              <a:rPr lang="en" sz="1800">
                <a:solidFill>
                  <a:srgbClr val="616161"/>
                </a:solidFill>
                <a:latin typeface="Proxima Nova"/>
                <a:ea typeface="Proxima Nova"/>
                <a:cs typeface="Proxima Nova"/>
                <a:sym typeface="Proxima Nova"/>
              </a:rPr>
              <a:t>Inclusion and Community CONFLICT WITH Security, Privacy, and Safety</a:t>
            </a:r>
            <a:endParaRPr sz="1800">
              <a:solidFill>
                <a:srgbClr val="616161"/>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16161"/>
              </a:buClr>
              <a:buSzPts val="1800"/>
              <a:buFont typeface="Proxima Nova"/>
              <a:buChar char="●"/>
            </a:pPr>
            <a:r>
              <a:rPr lang="en" sz="1800">
                <a:solidFill>
                  <a:srgbClr val="616161"/>
                </a:solidFill>
                <a:latin typeface="Proxima Nova"/>
                <a:ea typeface="Proxima Nova"/>
                <a:cs typeface="Proxima Nova"/>
                <a:sym typeface="Proxima Nova"/>
              </a:rPr>
              <a:t>Inclusion is a conflicting value within itself: enabling users to freely express themselves CONFLICTS WITH preventing vulnerable users from negative speech, insults, and psychological harm.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0fdb8f11e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0fdb8f11e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0dd663d0d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0dd663d0d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dk1"/>
                </a:solidFill>
              </a:rPr>
              <a:t>SoundPrints</a:t>
            </a:r>
            <a:endParaRPr>
              <a:solidFill>
                <a:schemeClr val="dk1"/>
              </a:solidFill>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800">
                <a:solidFill>
                  <a:schemeClr val="dk1"/>
                </a:solidFill>
              </a:rPr>
              <a:t>Audio spaces that connect and inspire</a:t>
            </a:r>
            <a:endParaRPr>
              <a:solidFill>
                <a:schemeClr val="dk1"/>
              </a:solidFill>
            </a:endParaRPr>
          </a:p>
        </p:txBody>
      </p:sp>
      <p:pic>
        <p:nvPicPr>
          <p:cNvPr id="61" name="Google Shape;61;p13"/>
          <p:cNvPicPr preferRelativeResize="0"/>
          <p:nvPr/>
        </p:nvPicPr>
        <p:blipFill>
          <a:blip r:embed="rId3">
            <a:alphaModFix/>
          </a:blip>
          <a:stretch>
            <a:fillRect/>
          </a:stretch>
        </p:blipFill>
        <p:spPr>
          <a:xfrm>
            <a:off x="4153525" y="378538"/>
            <a:ext cx="4386425" cy="4386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Storyboard Scene 2</a:t>
            </a:r>
            <a:endParaRPr/>
          </a:p>
        </p:txBody>
      </p:sp>
      <p:pic>
        <p:nvPicPr>
          <p:cNvPr id="121" name="Google Shape;121;p22"/>
          <p:cNvPicPr preferRelativeResize="0"/>
          <p:nvPr/>
        </p:nvPicPr>
        <p:blipFill>
          <a:blip r:embed="rId3">
            <a:alphaModFix/>
          </a:blip>
          <a:stretch>
            <a:fillRect/>
          </a:stretch>
        </p:blipFill>
        <p:spPr>
          <a:xfrm>
            <a:off x="152400" y="1170125"/>
            <a:ext cx="8071919" cy="38209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Storyboard Scene 3</a:t>
            </a:r>
            <a:endParaRPr/>
          </a:p>
        </p:txBody>
      </p:sp>
      <p:pic>
        <p:nvPicPr>
          <p:cNvPr id="127" name="Google Shape;127;p23"/>
          <p:cNvPicPr preferRelativeResize="0"/>
          <p:nvPr/>
        </p:nvPicPr>
        <p:blipFill rotWithShape="1">
          <a:blip r:embed="rId3">
            <a:alphaModFix/>
          </a:blip>
          <a:srcRect b="17776" l="0" r="0" t="0"/>
          <a:stretch/>
        </p:blipFill>
        <p:spPr>
          <a:xfrm>
            <a:off x="152400" y="934300"/>
            <a:ext cx="8650449" cy="2746400"/>
          </a:xfrm>
          <a:prstGeom prst="rect">
            <a:avLst/>
          </a:prstGeom>
          <a:noFill/>
          <a:ln>
            <a:noFill/>
          </a:ln>
        </p:spPr>
      </p:pic>
      <p:pic>
        <p:nvPicPr>
          <p:cNvPr id="128" name="Google Shape;128;p23"/>
          <p:cNvPicPr preferRelativeResize="0"/>
          <p:nvPr/>
        </p:nvPicPr>
        <p:blipFill>
          <a:blip r:embed="rId4">
            <a:alphaModFix/>
          </a:blip>
          <a:stretch>
            <a:fillRect/>
          </a:stretch>
        </p:blipFill>
        <p:spPr>
          <a:xfrm>
            <a:off x="152400" y="3654450"/>
            <a:ext cx="1246050" cy="1370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a:t>
            </a:r>
            <a:endParaRPr/>
          </a:p>
        </p:txBody>
      </p:sp>
      <p:sp>
        <p:nvSpPr>
          <p:cNvPr id="67" name="Google Shape;67;p14"/>
          <p:cNvSpPr txBox="1"/>
          <p:nvPr>
            <p:ph idx="1" type="body"/>
          </p:nvPr>
        </p:nvSpPr>
        <p:spPr>
          <a:xfrm>
            <a:off x="311700" y="1017718"/>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1200"/>
              </a:spcAft>
              <a:buNone/>
            </a:pPr>
            <a:r>
              <a:rPr lang="en">
                <a:solidFill>
                  <a:schemeClr val="dk1"/>
                </a:solidFill>
              </a:rPr>
              <a:t>Achieving goals and building great habits can be difficult, emotionally taxing work. The obstacles that people encounter along the way can make them feel hopeless and kill their motivation. </a:t>
            </a:r>
            <a:r>
              <a:rPr lang="en">
                <a:solidFill>
                  <a:schemeClr val="dk1"/>
                </a:solidFill>
              </a:rPr>
              <a:t>This is especially true when they do not have a community to help motivate them and celebrate their achievements.</a:t>
            </a:r>
            <a:endParaRPr>
              <a:solidFill>
                <a:schemeClr val="dk1"/>
              </a:solidFill>
            </a:endParaRPr>
          </a:p>
        </p:txBody>
      </p:sp>
      <p:sp>
        <p:nvSpPr>
          <p:cNvPr id="68" name="Google Shape;68;p14"/>
          <p:cNvSpPr txBox="1"/>
          <p:nvPr>
            <p:ph idx="2" type="body"/>
          </p:nvPr>
        </p:nvSpPr>
        <p:spPr>
          <a:xfrm>
            <a:off x="4832400" y="101772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dk1"/>
                </a:solidFill>
              </a:rPr>
              <a:t>SoundPrints is a location-based audio journaling app that enables its users to connect with and inspire one another. When at a given location, users can gain inspiration and encouragement to achieve their goals by listening to the audio recordings left by others who visited that location. By adding their own audio recordings, users can celebrate their successes and help inspire someone who follows in their “soundprint.” We hope users will re-listen to and share their favorite audio recordings with others in their community.</a:t>
            </a:r>
            <a:endParaRPr>
              <a:solidFill>
                <a:schemeClr val="dk1"/>
              </a:solidFill>
            </a:endParaRPr>
          </a:p>
          <a:p>
            <a:pPr indent="0" lvl="0" marL="0" rtl="0" algn="l">
              <a:spcBef>
                <a:spcPts val="1200"/>
              </a:spcBef>
              <a:spcAft>
                <a:spcPts val="1200"/>
              </a:spcAft>
              <a:buNone/>
            </a:pPr>
            <a:r>
              <a:t/>
            </a:r>
            <a:endParaRPr>
              <a:solidFill>
                <a:schemeClr val="dk1"/>
              </a:solidFill>
            </a:endParaRPr>
          </a:p>
        </p:txBody>
      </p:sp>
      <p:sp>
        <p:nvSpPr>
          <p:cNvPr id="69" name="Google Shape;69;p14"/>
          <p:cNvSpPr txBox="1"/>
          <p:nvPr/>
        </p:nvSpPr>
        <p:spPr>
          <a:xfrm>
            <a:off x="4804650" y="446675"/>
            <a:ext cx="4055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t>Solution</a:t>
            </a:r>
            <a:endParaRPr sz="2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Market Research: Token</a:t>
            </a:r>
            <a:endParaRPr/>
          </a:p>
        </p:txBody>
      </p:sp>
      <p:sp>
        <p:nvSpPr>
          <p:cNvPr id="75" name="Google Shape;75;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Clr>
                <a:schemeClr val="dk1"/>
              </a:buClr>
              <a:buSzPct val="100000"/>
              <a:buChar char="●"/>
            </a:pPr>
            <a:r>
              <a:rPr b="1" lang="en">
                <a:solidFill>
                  <a:schemeClr val="dk1"/>
                </a:solidFill>
              </a:rPr>
              <a:t>What is Token: </a:t>
            </a:r>
            <a:r>
              <a:rPr lang="en">
                <a:solidFill>
                  <a:schemeClr val="dk1"/>
                </a:solidFill>
              </a:rPr>
              <a:t>Token, a</a:t>
            </a:r>
            <a:r>
              <a:rPr lang="en">
                <a:solidFill>
                  <a:schemeClr val="dk1"/>
                </a:solidFill>
              </a:rPr>
              <a:t> past CS147 project, connects photos and videos to the location they were taken in.</a:t>
            </a:r>
            <a:endParaRPr>
              <a:solidFill>
                <a:schemeClr val="dk1"/>
              </a:solidFill>
            </a:endParaRPr>
          </a:p>
          <a:p>
            <a:pPr indent="-334327" lvl="0" marL="457200" rtl="0" algn="l">
              <a:spcBef>
                <a:spcPts val="0"/>
              </a:spcBef>
              <a:spcAft>
                <a:spcPts val="0"/>
              </a:spcAft>
              <a:buClr>
                <a:schemeClr val="dk1"/>
              </a:buClr>
              <a:buSzPct val="100000"/>
              <a:buChar char="●"/>
            </a:pPr>
            <a:r>
              <a:rPr b="1" lang="en">
                <a:solidFill>
                  <a:schemeClr val="dk1"/>
                </a:solidFill>
              </a:rPr>
              <a:t>Similarities:</a:t>
            </a:r>
            <a:r>
              <a:rPr lang="en">
                <a:solidFill>
                  <a:schemeClr val="dk1"/>
                </a:solidFill>
              </a:rPr>
              <a:t> Token enables users to record media (photos and videos instead of audio) and stores those recordings according to a user’s location.</a:t>
            </a:r>
            <a:endParaRPr>
              <a:solidFill>
                <a:schemeClr val="dk1"/>
              </a:solidFill>
            </a:endParaRPr>
          </a:p>
          <a:p>
            <a:pPr indent="-334327" lvl="0" marL="457200" rtl="0" algn="l">
              <a:spcBef>
                <a:spcPts val="0"/>
              </a:spcBef>
              <a:spcAft>
                <a:spcPts val="0"/>
              </a:spcAft>
              <a:buClr>
                <a:schemeClr val="dk1"/>
              </a:buClr>
              <a:buSzPct val="100000"/>
              <a:buChar char="●"/>
            </a:pPr>
            <a:r>
              <a:rPr b="1" lang="en">
                <a:solidFill>
                  <a:schemeClr val="dk1"/>
                </a:solidFill>
              </a:rPr>
              <a:t>Differences: </a:t>
            </a:r>
            <a:r>
              <a:rPr lang="en">
                <a:solidFill>
                  <a:schemeClr val="dk1"/>
                </a:solidFill>
              </a:rPr>
              <a:t>Token focuses on re-living moments and nostalgia. </a:t>
            </a:r>
            <a:r>
              <a:rPr lang="en">
                <a:solidFill>
                  <a:schemeClr val="dk1"/>
                </a:solidFill>
              </a:rPr>
              <a:t>However, </a:t>
            </a:r>
            <a:r>
              <a:rPr lang="en">
                <a:solidFill>
                  <a:schemeClr val="dk1"/>
                </a:solidFill>
              </a:rPr>
              <a:t>SoundPrints focuses on using the audio recordings to not only connect, but also to motivate, encourage, and celebrate achievement. We believe that audio as a medium is best-suited to our focus, as users can listen to motivational, encouraging recordings </a:t>
            </a:r>
            <a:r>
              <a:rPr i="1" lang="en">
                <a:solidFill>
                  <a:schemeClr val="dk1"/>
                </a:solidFill>
              </a:rPr>
              <a:t>while </a:t>
            </a:r>
            <a:r>
              <a:rPr lang="en">
                <a:solidFill>
                  <a:schemeClr val="dk1"/>
                </a:solidFill>
              </a:rPr>
              <a:t>pursuing their goals.</a:t>
            </a:r>
            <a:endParaRPr>
              <a:solidFill>
                <a:schemeClr val="dk1"/>
              </a:solidFill>
            </a:endParaRPr>
          </a:p>
          <a:p>
            <a:pPr indent="-334327" lvl="0" marL="457200" rtl="0" algn="l">
              <a:spcBef>
                <a:spcPts val="0"/>
              </a:spcBef>
              <a:spcAft>
                <a:spcPts val="0"/>
              </a:spcAft>
              <a:buClr>
                <a:schemeClr val="dk1"/>
              </a:buClr>
              <a:buSzPct val="100000"/>
              <a:buChar char="●"/>
            </a:pPr>
            <a:r>
              <a:rPr b="1" lang="en">
                <a:solidFill>
                  <a:schemeClr val="dk1"/>
                </a:solidFill>
              </a:rPr>
              <a:t>What worked for them:</a:t>
            </a:r>
            <a:r>
              <a:rPr lang="en">
                <a:solidFill>
                  <a:schemeClr val="dk1"/>
                </a:solidFill>
              </a:rPr>
              <a:t> Well-received and unique CS147 project.</a:t>
            </a:r>
            <a:endParaRPr>
              <a:solidFill>
                <a:schemeClr val="dk1"/>
              </a:solidFill>
            </a:endParaRPr>
          </a:p>
          <a:p>
            <a:pPr indent="-334327" lvl="0" marL="457200" rtl="0" algn="l">
              <a:spcBef>
                <a:spcPts val="0"/>
              </a:spcBef>
              <a:spcAft>
                <a:spcPts val="0"/>
              </a:spcAft>
              <a:buClr>
                <a:schemeClr val="dk1"/>
              </a:buClr>
              <a:buSzPct val="100000"/>
              <a:buChar char="●"/>
            </a:pPr>
            <a:r>
              <a:rPr b="1" lang="en">
                <a:solidFill>
                  <a:schemeClr val="dk1"/>
                </a:solidFill>
              </a:rPr>
              <a:t>What didn’t work:</a:t>
            </a:r>
            <a:r>
              <a:rPr lang="en">
                <a:solidFill>
                  <a:schemeClr val="dk1"/>
                </a:solidFill>
              </a:rPr>
              <a:t> We do not have information about constructive feedback Token received during usability testing. However, it is not currently an app, and its creators never pushed the idea into the app store. Perhaps they found it difficult to implement.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Market Research: Journify </a:t>
            </a:r>
            <a:endParaRPr/>
          </a:p>
        </p:txBody>
      </p:sp>
      <p:sp>
        <p:nvSpPr>
          <p:cNvPr id="81" name="Google Shape;81;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325755" lvl="0" marL="457200" rtl="0" algn="l">
              <a:spcBef>
                <a:spcPts val="0"/>
              </a:spcBef>
              <a:spcAft>
                <a:spcPts val="0"/>
              </a:spcAft>
              <a:buClr>
                <a:schemeClr val="dk1"/>
              </a:buClr>
              <a:buSzPct val="100000"/>
              <a:buChar char="●"/>
            </a:pPr>
            <a:r>
              <a:rPr b="1" lang="en">
                <a:solidFill>
                  <a:schemeClr val="dk1"/>
                </a:solidFill>
              </a:rPr>
              <a:t>What is Journify: </a:t>
            </a:r>
            <a:r>
              <a:rPr lang="en">
                <a:solidFill>
                  <a:schemeClr val="dk1"/>
                </a:solidFill>
              </a:rPr>
              <a:t>Journify is an audio journaling app in which people can record their thoughts, get live transcripts, build their timeline, and track their mood based on the audio content they create.</a:t>
            </a:r>
            <a:endParaRPr>
              <a:solidFill>
                <a:schemeClr val="dk1"/>
              </a:solidFill>
            </a:endParaRPr>
          </a:p>
          <a:p>
            <a:pPr indent="-325755" lvl="0" marL="457200" rtl="0" algn="l">
              <a:spcBef>
                <a:spcPts val="0"/>
              </a:spcBef>
              <a:spcAft>
                <a:spcPts val="0"/>
              </a:spcAft>
              <a:buClr>
                <a:schemeClr val="dk1"/>
              </a:buClr>
              <a:buSzPct val="100000"/>
              <a:buChar char="●"/>
            </a:pPr>
            <a:r>
              <a:rPr b="1" lang="en">
                <a:solidFill>
                  <a:schemeClr val="dk1"/>
                </a:solidFill>
              </a:rPr>
              <a:t>Similarities: </a:t>
            </a:r>
            <a:r>
              <a:rPr lang="en">
                <a:solidFill>
                  <a:schemeClr val="dk1"/>
                </a:solidFill>
              </a:rPr>
              <a:t>SoundPrints </a:t>
            </a:r>
            <a:r>
              <a:rPr lang="en">
                <a:solidFill>
                  <a:schemeClr val="dk1"/>
                </a:solidFill>
              </a:rPr>
              <a:t>is also an audio journaling app.</a:t>
            </a:r>
            <a:endParaRPr>
              <a:solidFill>
                <a:schemeClr val="dk1"/>
              </a:solidFill>
            </a:endParaRPr>
          </a:p>
          <a:p>
            <a:pPr indent="-325755" lvl="0" marL="457200" rtl="0" algn="l">
              <a:spcBef>
                <a:spcPts val="0"/>
              </a:spcBef>
              <a:spcAft>
                <a:spcPts val="0"/>
              </a:spcAft>
              <a:buClr>
                <a:schemeClr val="dk1"/>
              </a:buClr>
              <a:buSzPct val="100000"/>
              <a:buChar char="●"/>
            </a:pPr>
            <a:r>
              <a:rPr b="1" lang="en">
                <a:solidFill>
                  <a:schemeClr val="dk1"/>
                </a:solidFill>
              </a:rPr>
              <a:t>Differences: </a:t>
            </a:r>
            <a:r>
              <a:rPr lang="en">
                <a:solidFill>
                  <a:schemeClr val="dk1"/>
                </a:solidFill>
              </a:rPr>
              <a:t>Journify focuses on creating a space for reflection and tracking moods. </a:t>
            </a:r>
            <a:r>
              <a:rPr lang="en">
                <a:solidFill>
                  <a:schemeClr val="dk1"/>
                </a:solidFill>
              </a:rPr>
              <a:t>SoundPrints</a:t>
            </a:r>
            <a:r>
              <a:rPr lang="en">
                <a:solidFill>
                  <a:schemeClr val="dk1"/>
                </a:solidFill>
              </a:rPr>
              <a:t>, however, is focused on enabling people to connect, inspire each other, and celebrate their successes. Unlike Journify, SoundPrints creates a community among its users by connecting all audio recordings to a location.</a:t>
            </a:r>
            <a:endParaRPr>
              <a:solidFill>
                <a:schemeClr val="dk1"/>
              </a:solidFill>
            </a:endParaRPr>
          </a:p>
          <a:p>
            <a:pPr indent="-325755" lvl="0" marL="457200" rtl="0" algn="l">
              <a:spcBef>
                <a:spcPts val="0"/>
              </a:spcBef>
              <a:spcAft>
                <a:spcPts val="0"/>
              </a:spcAft>
              <a:buClr>
                <a:schemeClr val="dk1"/>
              </a:buClr>
              <a:buSzPct val="100000"/>
              <a:buChar char="●"/>
            </a:pPr>
            <a:r>
              <a:rPr b="1" lang="en">
                <a:solidFill>
                  <a:schemeClr val="dk1"/>
                </a:solidFill>
              </a:rPr>
              <a:t>What worked for them: </a:t>
            </a:r>
            <a:r>
              <a:rPr lang="en">
                <a:solidFill>
                  <a:schemeClr val="dk1"/>
                </a:solidFill>
              </a:rPr>
              <a:t>Its users find the app therapeutic, a safe space for reflection, and low effort compared to written journaling. </a:t>
            </a:r>
            <a:endParaRPr>
              <a:solidFill>
                <a:schemeClr val="dk1"/>
              </a:solidFill>
            </a:endParaRPr>
          </a:p>
          <a:p>
            <a:pPr indent="-325755" lvl="0" marL="457200" rtl="0" algn="l">
              <a:spcBef>
                <a:spcPts val="0"/>
              </a:spcBef>
              <a:spcAft>
                <a:spcPts val="0"/>
              </a:spcAft>
              <a:buClr>
                <a:schemeClr val="dk1"/>
              </a:buClr>
              <a:buSzPct val="100000"/>
              <a:buChar char="●"/>
            </a:pPr>
            <a:r>
              <a:rPr b="1" lang="en">
                <a:solidFill>
                  <a:schemeClr val="dk1"/>
                </a:solidFill>
              </a:rPr>
              <a:t>What didn’t work for them: </a:t>
            </a:r>
            <a:r>
              <a:rPr lang="en">
                <a:solidFill>
                  <a:schemeClr val="dk1"/>
                </a:solidFill>
              </a:rPr>
              <a:t>Users complain about bugs in the app, such as the app crashing while recording. They also express confusion over how to use the mood tracker feature. Finally, the app has about 10K downloads, which is a sizable amount, but it is not popular.</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Tasks</a:t>
            </a:r>
            <a:endParaRPr/>
          </a:p>
        </p:txBody>
      </p:sp>
      <p:sp>
        <p:nvSpPr>
          <p:cNvPr id="87" name="Google Shape;87;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Simple: </a:t>
            </a:r>
            <a:r>
              <a:rPr lang="en">
                <a:solidFill>
                  <a:schemeClr val="dk1"/>
                </a:solidFill>
              </a:rPr>
              <a:t>Listen to audio recordings made at the location you’re in.</a:t>
            </a:r>
            <a:endParaRPr b="1">
              <a:solidFill>
                <a:schemeClr val="dk1"/>
              </a:solidFill>
            </a:endParaRPr>
          </a:p>
          <a:p>
            <a:pPr indent="0" lvl="0" marL="0" rtl="0" algn="l">
              <a:spcBef>
                <a:spcPts val="1200"/>
              </a:spcBef>
              <a:spcAft>
                <a:spcPts val="0"/>
              </a:spcAft>
              <a:buNone/>
            </a:pPr>
            <a:r>
              <a:rPr b="1" lang="en">
                <a:solidFill>
                  <a:schemeClr val="dk1"/>
                </a:solidFill>
              </a:rPr>
              <a:t>Moderate: </a:t>
            </a:r>
            <a:r>
              <a:rPr lang="en">
                <a:solidFill>
                  <a:schemeClr val="dk1"/>
                </a:solidFill>
              </a:rPr>
              <a:t>Add your own audio recording to the set of audio recordings at your location.</a:t>
            </a:r>
            <a:endParaRPr b="1">
              <a:solidFill>
                <a:schemeClr val="dk1"/>
              </a:solidFill>
            </a:endParaRPr>
          </a:p>
          <a:p>
            <a:pPr indent="0" lvl="0" marL="0" rtl="0" algn="l">
              <a:spcBef>
                <a:spcPts val="1200"/>
              </a:spcBef>
              <a:spcAft>
                <a:spcPts val="1200"/>
              </a:spcAft>
              <a:buNone/>
            </a:pPr>
            <a:r>
              <a:rPr b="1" lang="en">
                <a:solidFill>
                  <a:schemeClr val="dk1"/>
                </a:solidFill>
              </a:rPr>
              <a:t>Complex: </a:t>
            </a:r>
            <a:r>
              <a:rPr lang="en">
                <a:solidFill>
                  <a:schemeClr val="dk1"/>
                </a:solidFill>
              </a:rPr>
              <a:t>Share recordings with your friends from your daily audio digest (digest of everything you’ve recorded that day).</a:t>
            </a:r>
            <a:endParaRPr b="1">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Values in Design</a:t>
            </a:r>
            <a:endParaRPr/>
          </a:p>
        </p:txBody>
      </p:sp>
      <p:sp>
        <p:nvSpPr>
          <p:cNvPr id="93" name="Google Shape;93;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rPr>
              <a:t>Our core values for our </a:t>
            </a:r>
            <a:r>
              <a:rPr lang="en">
                <a:solidFill>
                  <a:srgbClr val="000000"/>
                </a:solidFill>
              </a:rPr>
              <a:t>product:</a:t>
            </a:r>
            <a:endParaRPr>
              <a:solidFill>
                <a:srgbClr val="000000"/>
              </a:solidFill>
            </a:endParaRPr>
          </a:p>
          <a:p>
            <a:pPr indent="-342900" lvl="0" marL="457200" rtl="0" algn="l">
              <a:spcBef>
                <a:spcPts val="1200"/>
              </a:spcBef>
              <a:spcAft>
                <a:spcPts val="0"/>
              </a:spcAft>
              <a:buClr>
                <a:srgbClr val="000000"/>
              </a:buClr>
              <a:buSzPts val="1800"/>
              <a:buChar char="●"/>
            </a:pPr>
            <a:r>
              <a:rPr lang="en">
                <a:solidFill>
                  <a:srgbClr val="000000"/>
                </a:solidFill>
              </a:rPr>
              <a:t>Giving and Receiving Motivation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Inclusion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Community</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Safety</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Security</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Privacy</a:t>
            </a:r>
            <a:endParaRPr>
              <a:solidFill>
                <a:srgbClr val="000000"/>
              </a:solidFill>
            </a:endParaRPr>
          </a:p>
          <a:p>
            <a:pPr indent="0" lvl="0" marL="0" rtl="0" algn="l">
              <a:spcBef>
                <a:spcPts val="1200"/>
              </a:spcBef>
              <a:spcAft>
                <a:spcPts val="1200"/>
              </a:spcAft>
              <a:buNone/>
            </a:pPr>
            <a:r>
              <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Values in Design: Conflicts</a:t>
            </a:r>
            <a:endParaRPr/>
          </a:p>
        </p:txBody>
      </p:sp>
      <p:sp>
        <p:nvSpPr>
          <p:cNvPr id="99" name="Google Shape;99;p1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t>Inclusion</a:t>
            </a:r>
            <a:endParaRPr b="1" sz="1800"/>
          </a:p>
          <a:p>
            <a:pPr indent="0" lvl="0" marL="0" rtl="0" algn="ctr">
              <a:spcBef>
                <a:spcPts val="1200"/>
              </a:spcBef>
              <a:spcAft>
                <a:spcPts val="0"/>
              </a:spcAft>
              <a:buNone/>
            </a:pPr>
            <a:r>
              <a:rPr b="1" lang="en" sz="1800"/>
              <a:t>Community</a:t>
            </a:r>
            <a:endParaRPr b="1" sz="1800"/>
          </a:p>
          <a:p>
            <a:pPr indent="0" lvl="0" marL="0" rtl="0" algn="ctr">
              <a:spcBef>
                <a:spcPts val="1200"/>
              </a:spcBef>
              <a:spcAft>
                <a:spcPts val="0"/>
              </a:spcAft>
              <a:buNone/>
            </a:pPr>
            <a:r>
              <a:t/>
            </a:r>
            <a:endParaRPr b="1" sz="1800"/>
          </a:p>
          <a:p>
            <a:pPr indent="0" lvl="0" marL="0" rtl="0" algn="ctr">
              <a:spcBef>
                <a:spcPts val="1200"/>
              </a:spcBef>
              <a:spcAft>
                <a:spcPts val="0"/>
              </a:spcAft>
              <a:buNone/>
            </a:pPr>
            <a:r>
              <a:t/>
            </a:r>
            <a:endParaRPr b="1" sz="1800"/>
          </a:p>
          <a:p>
            <a:pPr indent="0" lvl="0" marL="0" rtl="0" algn="ctr">
              <a:spcBef>
                <a:spcPts val="1200"/>
              </a:spcBef>
              <a:spcAft>
                <a:spcPts val="0"/>
              </a:spcAft>
              <a:buNone/>
            </a:pPr>
            <a:r>
              <a:t/>
            </a:r>
            <a:endParaRPr b="1" sz="1800"/>
          </a:p>
          <a:p>
            <a:pPr indent="0" lvl="0" marL="457200" rtl="0" algn="l">
              <a:spcBef>
                <a:spcPts val="1200"/>
              </a:spcBef>
              <a:spcAft>
                <a:spcPts val="0"/>
              </a:spcAft>
              <a:buNone/>
            </a:pPr>
            <a:r>
              <a:rPr lang="en" sz="1800"/>
              <a:t>Inclusion: E</a:t>
            </a:r>
            <a:r>
              <a:rPr lang="en" sz="1800"/>
              <a:t>nabling users to freely express themselves</a:t>
            </a:r>
            <a:endParaRPr b="1" sz="1800"/>
          </a:p>
          <a:p>
            <a:pPr indent="0" lvl="0" marL="0" rtl="0" algn="ctr">
              <a:spcBef>
                <a:spcPts val="1200"/>
              </a:spcBef>
              <a:spcAft>
                <a:spcPts val="1200"/>
              </a:spcAft>
              <a:buNone/>
            </a:pPr>
            <a:r>
              <a:t/>
            </a:r>
            <a:endParaRPr b="1" sz="1800"/>
          </a:p>
        </p:txBody>
      </p:sp>
      <p:sp>
        <p:nvSpPr>
          <p:cNvPr id="100" name="Google Shape;100;p1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 sz="1800"/>
              <a:t>Security</a:t>
            </a:r>
            <a:endParaRPr b="1" sz="1800"/>
          </a:p>
          <a:p>
            <a:pPr indent="0" lvl="0" marL="0" rtl="0" algn="ctr">
              <a:spcBef>
                <a:spcPts val="1200"/>
              </a:spcBef>
              <a:spcAft>
                <a:spcPts val="0"/>
              </a:spcAft>
              <a:buNone/>
            </a:pPr>
            <a:r>
              <a:rPr b="1" lang="en" sz="1800"/>
              <a:t>Privacy</a:t>
            </a:r>
            <a:endParaRPr b="1" sz="1800"/>
          </a:p>
          <a:p>
            <a:pPr indent="0" lvl="0" marL="0" rtl="0" algn="ctr">
              <a:spcBef>
                <a:spcPts val="1200"/>
              </a:spcBef>
              <a:spcAft>
                <a:spcPts val="0"/>
              </a:spcAft>
              <a:buNone/>
            </a:pPr>
            <a:r>
              <a:rPr b="1" lang="en" sz="1800"/>
              <a:t>Safety</a:t>
            </a:r>
            <a:endParaRPr b="1" sz="1800"/>
          </a:p>
          <a:p>
            <a:pPr indent="0" lvl="0" marL="0" rtl="0" algn="ctr">
              <a:spcBef>
                <a:spcPts val="1200"/>
              </a:spcBef>
              <a:spcAft>
                <a:spcPts val="0"/>
              </a:spcAft>
              <a:buNone/>
            </a:pPr>
            <a:r>
              <a:t/>
            </a:r>
            <a:endParaRPr b="1" sz="1800"/>
          </a:p>
          <a:p>
            <a:pPr indent="0" lvl="0" marL="0" rtl="0" algn="ctr">
              <a:spcBef>
                <a:spcPts val="1200"/>
              </a:spcBef>
              <a:spcAft>
                <a:spcPts val="0"/>
              </a:spcAft>
              <a:buNone/>
            </a:pPr>
            <a:r>
              <a:t/>
            </a:r>
            <a:endParaRPr b="1" sz="1800"/>
          </a:p>
          <a:p>
            <a:pPr indent="0" lvl="0" marL="0" rtl="0" algn="ctr">
              <a:spcBef>
                <a:spcPts val="1200"/>
              </a:spcBef>
              <a:spcAft>
                <a:spcPts val="1200"/>
              </a:spcAft>
              <a:buNone/>
            </a:pPr>
            <a:r>
              <a:rPr lang="en" sz="1800"/>
              <a:t>Inclusion: Protecting </a:t>
            </a:r>
            <a:r>
              <a:rPr lang="en" sz="1800"/>
              <a:t>vulnerable users from negative speech, insults, and psychological harm</a:t>
            </a:r>
            <a:r>
              <a:rPr lang="en" sz="1800"/>
              <a:t> </a:t>
            </a:r>
            <a:endParaRPr sz="1800"/>
          </a:p>
        </p:txBody>
      </p:sp>
      <p:sp>
        <p:nvSpPr>
          <p:cNvPr id="101" name="Google Shape;101;p19"/>
          <p:cNvSpPr/>
          <p:nvPr/>
        </p:nvSpPr>
        <p:spPr>
          <a:xfrm>
            <a:off x="3690375" y="2010775"/>
            <a:ext cx="1894352" cy="13224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FF0000"/>
                </a:solidFill>
                <a:latin typeface="Arial"/>
              </a:rPr>
              <a:t>CONFLICT </a:t>
            </a:r>
            <a:br>
              <a:rPr b="0" i="0">
                <a:ln cap="flat" cmpd="sng" w="9525">
                  <a:solidFill>
                    <a:srgbClr val="FF0000"/>
                  </a:solidFill>
                  <a:prstDash val="solid"/>
                  <a:round/>
                  <a:headEnd len="sm" w="sm" type="none"/>
                  <a:tailEnd len="sm" w="sm" type="none"/>
                </a:ln>
                <a:solidFill>
                  <a:srgbClr val="FF0000"/>
                </a:solidFill>
                <a:latin typeface="Arial"/>
              </a:rPr>
            </a:br>
            <a:r>
              <a:rPr b="0" i="0">
                <a:ln cap="flat" cmpd="sng" w="9525">
                  <a:solidFill>
                    <a:srgbClr val="FF0000"/>
                  </a:solidFill>
                  <a:prstDash val="solid"/>
                  <a:round/>
                  <a:headEnd len="sm" w="sm" type="none"/>
                  <a:tailEnd len="sm" w="sm" type="none"/>
                </a:ln>
                <a:solidFill>
                  <a:srgbClr val="FF0000"/>
                </a:solidFill>
                <a:latin typeface="Arial"/>
              </a:rPr>
              <a:t>WITH</a:t>
            </a:r>
          </a:p>
        </p:txBody>
      </p:sp>
      <p:cxnSp>
        <p:nvCxnSpPr>
          <p:cNvPr id="102" name="Google Shape;102;p19"/>
          <p:cNvCxnSpPr>
            <a:stCxn id="98" idx="2"/>
          </p:cNvCxnSpPr>
          <p:nvPr/>
        </p:nvCxnSpPr>
        <p:spPr>
          <a:xfrm>
            <a:off x="4572000" y="1017725"/>
            <a:ext cx="29400" cy="1056900"/>
          </a:xfrm>
          <a:prstGeom prst="straightConnector1">
            <a:avLst/>
          </a:prstGeom>
          <a:noFill/>
          <a:ln cap="flat" cmpd="sng" w="76200">
            <a:solidFill>
              <a:srgbClr val="FF0000"/>
            </a:solidFill>
            <a:prstDash val="solid"/>
            <a:round/>
            <a:headEnd len="med" w="med" type="none"/>
            <a:tailEnd len="med" w="med" type="none"/>
          </a:ln>
        </p:spPr>
      </p:cxnSp>
      <p:cxnSp>
        <p:nvCxnSpPr>
          <p:cNvPr id="103" name="Google Shape;103;p19"/>
          <p:cNvCxnSpPr/>
          <p:nvPr/>
        </p:nvCxnSpPr>
        <p:spPr>
          <a:xfrm>
            <a:off x="4622850" y="3443875"/>
            <a:ext cx="29400" cy="1629600"/>
          </a:xfrm>
          <a:prstGeom prst="straightConnector1">
            <a:avLst/>
          </a:prstGeom>
          <a:noFill/>
          <a:ln cap="flat" cmpd="sng" w="76200">
            <a:solidFill>
              <a:srgbClr val="FF0000"/>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Values in Design: Addressing Conflicts</a:t>
            </a:r>
            <a:endParaRPr/>
          </a:p>
        </p:txBody>
      </p:sp>
      <p:sp>
        <p:nvSpPr>
          <p:cNvPr id="109" name="Google Shape;10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Community guidelines: Each user reads and signs community guidelines form. Pledge to be respectful towards and supportive of others in the community.</a:t>
            </a:r>
            <a:endParaRPr/>
          </a:p>
          <a:p>
            <a:pPr indent="-342900" lvl="0" marL="457200" rtl="0" algn="l">
              <a:spcBef>
                <a:spcPts val="0"/>
              </a:spcBef>
              <a:spcAft>
                <a:spcPts val="0"/>
              </a:spcAft>
              <a:buSzPts val="1800"/>
              <a:buChar char="●"/>
            </a:pPr>
            <a:r>
              <a:rPr lang="en"/>
              <a:t>“Report a recording” and “report a user” features: Allow users to report those who make them feel unsafe. Users will be banned from the app if they don’t follow the community guidelines.</a:t>
            </a:r>
            <a:endParaRPr/>
          </a:p>
          <a:p>
            <a:pPr indent="-342900" lvl="0" marL="457200" rtl="0" algn="l">
              <a:spcBef>
                <a:spcPts val="0"/>
              </a:spcBef>
              <a:spcAft>
                <a:spcPts val="0"/>
              </a:spcAft>
              <a:buSzPts val="1800"/>
              <a:buChar char="●"/>
            </a:pPr>
            <a:r>
              <a:rPr lang="en"/>
              <a:t>Allow users to make their recordings anonymous.</a:t>
            </a:r>
            <a:endParaRPr/>
          </a:p>
          <a:p>
            <a:pPr indent="-342900" lvl="0" marL="457200" rtl="0" algn="l">
              <a:spcBef>
                <a:spcPts val="0"/>
              </a:spcBef>
              <a:spcAft>
                <a:spcPts val="0"/>
              </a:spcAft>
              <a:buSzPts val="1800"/>
              <a:buChar char="●"/>
            </a:pPr>
            <a:r>
              <a:rPr lang="en"/>
              <a:t>Run a hate speech detector on each recording.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Storyboard Scene 1</a:t>
            </a:r>
            <a:endParaRPr/>
          </a:p>
        </p:txBody>
      </p:sp>
      <p:pic>
        <p:nvPicPr>
          <p:cNvPr id="115" name="Google Shape;115;p21"/>
          <p:cNvPicPr preferRelativeResize="0"/>
          <p:nvPr/>
        </p:nvPicPr>
        <p:blipFill>
          <a:blip r:embed="rId3">
            <a:alphaModFix/>
          </a:blip>
          <a:stretch>
            <a:fillRect/>
          </a:stretch>
        </p:blipFill>
        <p:spPr>
          <a:xfrm>
            <a:off x="869925" y="948125"/>
            <a:ext cx="6106202" cy="40854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